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3"/>
    <p:sldId id="258" r:id="rId4"/>
    <p:sldId id="264" r:id="rId5"/>
    <p:sldId id="262" r:id="rId6"/>
    <p:sldId id="269" r:id="rId7"/>
    <p:sldId id="270" r:id="rId8"/>
    <p:sldId id="271" r:id="rId9"/>
    <p:sldId id="365" r:id="rId10"/>
    <p:sldId id="327" r:id="rId11"/>
    <p:sldId id="328" r:id="rId12"/>
    <p:sldId id="290" r:id="rId13"/>
    <p:sldId id="291" r:id="rId14"/>
    <p:sldId id="272" r:id="rId15"/>
    <p:sldId id="273" r:id="rId16"/>
    <p:sldId id="274" r:id="rId17"/>
    <p:sldId id="292" r:id="rId18"/>
    <p:sldId id="293" r:id="rId19"/>
    <p:sldId id="282" r:id="rId20"/>
    <p:sldId id="278" r:id="rId21"/>
    <p:sldId id="281" r:id="rId22"/>
    <p:sldId id="283" r:id="rId23"/>
    <p:sldId id="284" r:id="rId24"/>
    <p:sldId id="285" r:id="rId25"/>
    <p:sldId id="286" r:id="rId26"/>
    <p:sldId id="294" r:id="rId27"/>
    <p:sldId id="295" r:id="rId28"/>
    <p:sldId id="296" r:id="rId29"/>
    <p:sldId id="424" r:id="rId30"/>
    <p:sldId id="426" r:id="rId31"/>
    <p:sldId id="427" r:id="rId32"/>
    <p:sldId id="425" r:id="rId33"/>
    <p:sldId id="428" r:id="rId34"/>
    <p:sldId id="429" r:id="rId35"/>
    <p:sldId id="430" r:id="rId36"/>
    <p:sldId id="431" r:id="rId37"/>
    <p:sldId id="432" r:id="rId38"/>
    <p:sldId id="380" r:id="rId39"/>
  </p:sldIdLst>
  <p:sldSz cx="12192000" cy="6858000"/>
  <p:notesSz cx="6858000" cy="9144000"/>
  <p:embeddedFontLst>
    <p:embeddedFont>
      <p:font typeface="Palatino Linotype" panose="02040502050505030304" charset="0"/>
      <p:regular r:id="rId43"/>
      <p:bold r:id="rId44"/>
      <p:italic r:id="rId45"/>
      <p:boldItalic r:id="rId46"/>
    </p:embeddedFont>
    <p:embeddedFont>
      <p:font typeface="楷体" panose="02010609060101010101" charset="-122"/>
      <p:regular r:id="rId47"/>
    </p:embeddedFont>
    <p:embeddedFont>
      <p:font typeface="微软雅黑" panose="020B0503020204020204" charset="-122"/>
      <p:regular r:id="rId48"/>
    </p:embeddedFont>
    <p:embeddedFont>
      <p:font typeface="Calibri" panose="020F0502020204030204" charset="0"/>
      <p:regular r:id="rId49"/>
      <p:bold r:id="rId50"/>
      <p:italic r:id="rId51"/>
      <p:boldItalic r:id="rId52"/>
    </p:embeddedFont>
    <p:embeddedFont>
      <p:font typeface="Arial Black" panose="020B0A04020102020204" charset="0"/>
      <p:bold r:id="rId5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  <a:srgbClr val="667FAC"/>
    <a:srgbClr val="25AFF4"/>
    <a:srgbClr val="FF6600"/>
    <a:srgbClr val="CD6666"/>
    <a:srgbClr val="FF6666"/>
    <a:srgbClr val="CC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3" Type="http://schemas.openxmlformats.org/officeDocument/2006/relationships/font" Target="fonts/font11.fntdata"/><Relationship Id="rId52" Type="http://schemas.openxmlformats.org/officeDocument/2006/relationships/font" Target="fonts/font10.fntdata"/><Relationship Id="rId51" Type="http://schemas.openxmlformats.org/officeDocument/2006/relationships/font" Target="fonts/font9.fntdata"/><Relationship Id="rId50" Type="http://schemas.openxmlformats.org/officeDocument/2006/relationships/font" Target="fonts/font8.fntdata"/><Relationship Id="rId5" Type="http://schemas.openxmlformats.org/officeDocument/2006/relationships/slide" Target="slides/slide3.xml"/><Relationship Id="rId49" Type="http://schemas.openxmlformats.org/officeDocument/2006/relationships/font" Target="fonts/font7.fntdata"/><Relationship Id="rId48" Type="http://schemas.openxmlformats.org/officeDocument/2006/relationships/font" Target="fonts/font6.fntdata"/><Relationship Id="rId47" Type="http://schemas.openxmlformats.org/officeDocument/2006/relationships/font" Target="fonts/font5.fntdata"/><Relationship Id="rId46" Type="http://schemas.openxmlformats.org/officeDocument/2006/relationships/font" Target="fonts/font4.fntdata"/><Relationship Id="rId45" Type="http://schemas.openxmlformats.org/officeDocument/2006/relationships/font" Target="fonts/font3.fntdata"/><Relationship Id="rId44" Type="http://schemas.openxmlformats.org/officeDocument/2006/relationships/font" Target="fonts/font2.fntdata"/><Relationship Id="rId43" Type="http://schemas.openxmlformats.org/officeDocument/2006/relationships/font" Target="fonts/font1.fntdata"/><Relationship Id="rId42" Type="http://schemas.openxmlformats.org/officeDocument/2006/relationships/tableStyles" Target="tableStyles.xml"/><Relationship Id="rId41" Type="http://schemas.openxmlformats.org/officeDocument/2006/relationships/viewProps" Target="viewProps.xml"/><Relationship Id="rId40" Type="http://schemas.openxmlformats.org/officeDocument/2006/relationships/presProps" Target="presProps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056005" y="2275205"/>
            <a:ext cx="10080000" cy="2306955"/>
          </a:xfrm>
          <a:prstGeom prst="rect">
            <a:avLst/>
          </a:prstGeom>
          <a:noFill/>
          <a:ln w="12700" cmpd="sng">
            <a:noFill/>
            <a:prstDash val="solid"/>
          </a:ln>
        </p:spPr>
        <p:txBody>
          <a:bodyPr wrap="square" rtlCol="0">
            <a:spAutoFit/>
          </a:bodyPr>
          <a:p>
            <a:pPr algn="ctr"/>
            <a:r>
              <a:rPr lang="en-US" altLang="zh-CN" sz="7200" b="1">
                <a:solidFill>
                  <a:srgbClr val="FF0000"/>
                </a:solidFill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P</a:t>
            </a:r>
            <a:r>
              <a:rPr lang="en-US" altLang="zh-CN" sz="7200" b="1">
                <a:solidFill>
                  <a:srgbClr val="666666"/>
                </a:solidFill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rogramming </a:t>
            </a:r>
            <a:endParaRPr lang="en-US" altLang="zh-CN" sz="7200" b="1">
              <a:solidFill>
                <a:srgbClr val="666666"/>
              </a:solidFill>
              <a:latin typeface="Palatino Linotype" panose="02040502050505030304" charset="0"/>
              <a:ea typeface="楷体" panose="02010609060101010101" charset="-122"/>
              <a:cs typeface="Palatino Linotype" panose="02040502050505030304" charset="0"/>
            </a:endParaRPr>
          </a:p>
          <a:p>
            <a:pPr algn="ctr"/>
            <a:r>
              <a:rPr lang="en-US" altLang="zh-CN" sz="7200" b="1">
                <a:solidFill>
                  <a:srgbClr val="FFC000"/>
                </a:solidFill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K</a:t>
            </a:r>
            <a:r>
              <a:rPr lang="en-US" altLang="zh-CN" sz="7200" b="1">
                <a:solidFill>
                  <a:srgbClr val="666666"/>
                </a:solidFill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ids </a:t>
            </a:r>
            <a:endParaRPr lang="en-US" altLang="zh-CN" sz="7200" b="1">
              <a:solidFill>
                <a:srgbClr val="666666"/>
              </a:solidFill>
              <a:latin typeface="Palatino Linotype" panose="02040502050505030304" charset="0"/>
              <a:ea typeface="楷体" panose="02010609060101010101" charset="-122"/>
              <a:cs typeface="Palatino Linotype" panose="0204050205050503030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68855" y="229235"/>
            <a:ext cx="7654290" cy="639953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6" name="图片 5" descr="矩形分割面积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4975" y="307975"/>
            <a:ext cx="6241415" cy="624141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800860" y="5088890"/>
            <a:ext cx="858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已知黑色三角形面积是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100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，梯形上边长度为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15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，底边长度为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25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，求整个梯形的面积。</a:t>
            </a:r>
            <a:endParaRPr lang="zh-CN" altLang="en-US">
              <a:solidFill>
                <a:schemeClr val="bg1">
                  <a:lumMod val="50000"/>
                </a:schemeClr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46455" y="755650"/>
            <a:ext cx="95440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7200">
                <a:latin typeface="楷体" panose="02010609060101010101" charset="-122"/>
                <a:ea typeface="楷体" panose="02010609060101010101" charset="-122"/>
              </a:rPr>
              <a:t>题</a:t>
            </a:r>
            <a:endParaRPr lang="zh-CN" altLang="en-US" sz="7200">
              <a:latin typeface="楷体" panose="02010609060101010101" charset="-122"/>
              <a:ea typeface="楷体" panose="02010609060101010101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867660" y="2136775"/>
            <a:ext cx="645668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三角形面积公式：面积</a:t>
            </a:r>
            <a:r>
              <a:rPr lang="en-US" altLang="zh-CN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=</a:t>
            </a:r>
            <a:r>
              <a:rPr lang="zh-CN" altLang="en-US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边长×高÷</a:t>
            </a:r>
            <a:r>
              <a:rPr lang="en-US" altLang="zh-CN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2</a:t>
            </a:r>
            <a:endParaRPr lang="en-US" altLang="zh-CN">
              <a:latin typeface="Palatino Linotype" panose="02040502050505030304" charset="0"/>
              <a:ea typeface="楷体" panose="02010609060101010101" charset="-122"/>
              <a:cs typeface="Palatino Linotype" panose="02040502050505030304" charset="0"/>
            </a:endParaRPr>
          </a:p>
          <a:p>
            <a:r>
              <a:rPr lang="zh-CN" altLang="en-US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如果：</a:t>
            </a:r>
            <a:endParaRPr lang="zh-CN" altLang="en-US">
              <a:latin typeface="Palatino Linotype" panose="02040502050505030304" charset="0"/>
              <a:ea typeface="楷体" panose="02010609060101010101" charset="-122"/>
              <a:cs typeface="Palatino Linotype" panose="02040502050505030304" charset="0"/>
            </a:endParaRPr>
          </a:p>
          <a:p>
            <a:r>
              <a:rPr lang="zh-CN" altLang="en-US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       已知面积为</a:t>
            </a:r>
            <a:r>
              <a:rPr lang="en-US" altLang="zh-CN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100</a:t>
            </a:r>
            <a:r>
              <a:rPr lang="zh-CN" altLang="en-US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，边长为</a:t>
            </a:r>
            <a:r>
              <a:rPr lang="en-US" altLang="zh-CN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15</a:t>
            </a:r>
            <a:r>
              <a:rPr lang="zh-CN" altLang="en-US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，</a:t>
            </a:r>
            <a:endParaRPr lang="zh-CN" altLang="en-US">
              <a:latin typeface="Palatino Linotype" panose="02040502050505030304" charset="0"/>
              <a:ea typeface="楷体" panose="02010609060101010101" charset="-122"/>
              <a:cs typeface="Palatino Linotype" panose="02040502050505030304" charset="0"/>
            </a:endParaRPr>
          </a:p>
          <a:p>
            <a:r>
              <a:rPr lang="zh-CN" altLang="en-US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那么：</a:t>
            </a:r>
            <a:endParaRPr lang="zh-CN" altLang="en-US">
              <a:latin typeface="Palatino Linotype" panose="02040502050505030304" charset="0"/>
              <a:ea typeface="楷体" panose="02010609060101010101" charset="-122"/>
              <a:cs typeface="Palatino Linotype" panose="02040502050505030304" charset="0"/>
            </a:endParaRPr>
          </a:p>
          <a:p>
            <a:r>
              <a:rPr lang="zh-CN" altLang="en-US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       高等于</a:t>
            </a:r>
            <a:r>
              <a:rPr lang="en-US" altLang="zh-CN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100×2÷15</a:t>
            </a:r>
            <a:endParaRPr lang="en-US" altLang="zh-CN">
              <a:latin typeface="Palatino Linotype" panose="02040502050505030304" charset="0"/>
              <a:ea typeface="楷体" panose="02010609060101010101" charset="-122"/>
              <a:cs typeface="Palatino Linotype" panose="02040502050505030304" charset="0"/>
            </a:endParaRPr>
          </a:p>
          <a:p>
            <a:endParaRPr lang="zh-CN" altLang="en-US">
              <a:latin typeface="Palatino Linotype" panose="02040502050505030304" charset="0"/>
              <a:ea typeface="楷体" panose="02010609060101010101" charset="-122"/>
              <a:cs typeface="Palatino Linotype" panose="02040502050505030304" charset="0"/>
            </a:endParaRPr>
          </a:p>
          <a:p>
            <a:endParaRPr lang="zh-CN" altLang="en-US">
              <a:latin typeface="Palatino Linotype" panose="02040502050505030304" charset="0"/>
              <a:ea typeface="楷体" panose="02010609060101010101" charset="-122"/>
              <a:cs typeface="Palatino Linotype" panose="02040502050505030304" charset="0"/>
            </a:endParaRPr>
          </a:p>
          <a:p>
            <a:r>
              <a:rPr lang="zh-CN" altLang="en-US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根据梯形面积公式：梯形面积</a:t>
            </a:r>
            <a:r>
              <a:rPr lang="en-US" altLang="zh-CN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=(</a:t>
            </a:r>
            <a:r>
              <a:rPr lang="zh-CN" altLang="en-US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上边长</a:t>
            </a:r>
            <a:r>
              <a:rPr lang="en-US" altLang="zh-CN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+</a:t>
            </a:r>
            <a:r>
              <a:rPr lang="zh-CN" altLang="en-US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下边长</a:t>
            </a:r>
            <a:r>
              <a:rPr lang="en-US" altLang="zh-CN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)</a:t>
            </a:r>
            <a:r>
              <a:rPr lang="zh-CN" altLang="en-US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×高÷</a:t>
            </a:r>
            <a:r>
              <a:rPr lang="en-US" altLang="zh-CN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2</a:t>
            </a:r>
            <a:endParaRPr lang="en-US" altLang="zh-CN">
              <a:latin typeface="Palatino Linotype" panose="02040502050505030304" charset="0"/>
              <a:ea typeface="楷体" panose="02010609060101010101" charset="-122"/>
              <a:cs typeface="Palatino Linotype" panose="02040502050505030304" charset="0"/>
            </a:endParaRPr>
          </a:p>
          <a:p>
            <a:r>
              <a:rPr lang="zh-CN" altLang="en-US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也就是：</a:t>
            </a:r>
            <a:r>
              <a:rPr lang="en-US" altLang="zh-CN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(15+25) × (</a:t>
            </a:r>
            <a:r>
              <a:rPr lang="en-US" altLang="zh-CN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  <a:sym typeface="+mn-ea"/>
              </a:rPr>
              <a:t>100×2÷15</a:t>
            </a:r>
            <a:r>
              <a:rPr lang="en-US" altLang="zh-CN"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) ÷ 2 ≈ 26.6667</a:t>
            </a:r>
            <a:endParaRPr lang="en-US" altLang="zh-CN">
              <a:latin typeface="Palatino Linotype" panose="02040502050505030304" charset="0"/>
              <a:ea typeface="楷体" panose="02010609060101010101" charset="-122"/>
              <a:cs typeface="Palatino Linotype" panose="0204050205050503030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46455" y="755650"/>
            <a:ext cx="95440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7200">
                <a:latin typeface="楷体" panose="02010609060101010101" charset="-122"/>
                <a:ea typeface="楷体" panose="02010609060101010101" charset="-122"/>
              </a:rPr>
              <a:t>解</a:t>
            </a:r>
            <a:endParaRPr lang="zh-CN" altLang="en-US" sz="7200">
              <a:latin typeface="楷体" panose="02010609060101010101" charset="-122"/>
              <a:ea typeface="楷体" panose="02010609060101010101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06220" y="156210"/>
            <a:ext cx="9180195" cy="65455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05585" y="156845"/>
            <a:ext cx="9180000" cy="654513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44625" y="156210"/>
            <a:ext cx="9180000" cy="654513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6210" y="252730"/>
            <a:ext cx="11880000" cy="635317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5575" y="583565"/>
            <a:ext cx="11880000" cy="569155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062605" y="2644775"/>
            <a:ext cx="606742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600" b="1">
                <a:solidFill>
                  <a:srgbClr val="FF0000"/>
                </a:solidFill>
                <a:latin typeface="Palatino Linotype" panose="02040502050505030304" charset="0"/>
                <a:cs typeface="Palatino Linotype" panose="02040502050505030304" charset="0"/>
              </a:rPr>
              <a:t>main</a:t>
            </a:r>
            <a:endParaRPr lang="en-US" altLang="zh-CN" sz="9600" b="1">
              <a:solidFill>
                <a:srgbClr val="FF0000"/>
              </a:solidFill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061970" y="2644775"/>
            <a:ext cx="606742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600" b="1">
                <a:solidFill>
                  <a:srgbClr val="FF0000"/>
                </a:solidFill>
                <a:latin typeface="Palatino Linotype" panose="02040502050505030304" charset="0"/>
                <a:cs typeface="Palatino Linotype" panose="02040502050505030304" charset="0"/>
              </a:rPr>
              <a:t>cin</a:t>
            </a:r>
            <a:endParaRPr lang="en-US" altLang="zh-CN" sz="9600" b="1">
              <a:solidFill>
                <a:srgbClr val="FF0000"/>
              </a:solidFill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554095" y="2552065"/>
            <a:ext cx="5084445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7200">
                <a:solidFill>
                  <a:srgbClr val="FF0000"/>
                </a:solidFill>
                <a:latin typeface="Times New Roman" panose="02020603050405020304" charset="0"/>
                <a:ea typeface="楷体" panose="02010609060101010101" charset="-122"/>
                <a:cs typeface="Times New Roman" panose="02020603050405020304" charset="0"/>
              </a:rPr>
              <a:t>N</a:t>
            </a:r>
            <a:r>
              <a:rPr lang="zh-CN" altLang="en-US" sz="7200">
                <a:solidFill>
                  <a:srgbClr val="666666"/>
                </a:solidFill>
                <a:latin typeface="Times New Roman" panose="02020603050405020304" charset="0"/>
                <a:ea typeface="楷体" panose="02010609060101010101" charset="-122"/>
                <a:cs typeface="Times New Roman" panose="02020603050405020304" charset="0"/>
              </a:rPr>
              <a:t>OI</a:t>
            </a:r>
            <a:r>
              <a:rPr lang="zh-CN" altLang="en-US" sz="7200">
                <a:solidFill>
                  <a:schemeClr val="accent6"/>
                </a:solidFill>
                <a:latin typeface="Times New Roman" panose="02020603050405020304" charset="0"/>
                <a:ea typeface="楷体" panose="02010609060101010101" charset="-122"/>
                <a:cs typeface="Times New Roman" panose="02020603050405020304" charset="0"/>
              </a:rPr>
              <a:t>P</a:t>
            </a:r>
            <a:endParaRPr lang="zh-CN" altLang="en-US" sz="7200">
              <a:solidFill>
                <a:schemeClr val="accent6"/>
              </a:solidFill>
              <a:latin typeface="Times New Roman" panose="02020603050405020304" charset="0"/>
              <a:ea typeface="楷体" panose="02010609060101010101" charset="-122"/>
              <a:cs typeface="Times New Roman" panose="02020603050405020304" charset="0"/>
            </a:endParaRPr>
          </a:p>
          <a:p>
            <a:pPr algn="ctr"/>
            <a:r>
              <a:rPr lang="zh-CN" altLang="en-US" sz="3600">
                <a:solidFill>
                  <a:srgbClr val="666666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信息学奥林匹克</a:t>
            </a:r>
            <a:endParaRPr lang="zh-CN" altLang="en-US" sz="3600">
              <a:solidFill>
                <a:srgbClr val="666666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061970" y="2644775"/>
            <a:ext cx="606742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600" b="1">
                <a:solidFill>
                  <a:srgbClr val="FF0000"/>
                </a:solidFill>
                <a:latin typeface="Palatino Linotype" panose="02040502050505030304" charset="0"/>
                <a:cs typeface="Palatino Linotype" panose="02040502050505030304" charset="0"/>
              </a:rPr>
              <a:t>cout</a:t>
            </a:r>
            <a:endParaRPr lang="en-US" altLang="zh-CN" sz="9600" b="1">
              <a:solidFill>
                <a:srgbClr val="FF0000"/>
              </a:solidFill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061970" y="2644775"/>
            <a:ext cx="606742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600" b="1">
                <a:solidFill>
                  <a:srgbClr val="00B050"/>
                </a:solidFill>
                <a:latin typeface="Palatino Linotype" panose="02040502050505030304" charset="0"/>
                <a:cs typeface="Palatino Linotype" panose="02040502050505030304" charset="0"/>
              </a:rPr>
              <a:t>int</a:t>
            </a:r>
            <a:endParaRPr lang="en-US" altLang="zh-CN" sz="9600" b="1">
              <a:solidFill>
                <a:srgbClr val="00B050"/>
              </a:solidFill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061970" y="2644775"/>
            <a:ext cx="606742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600" b="1">
                <a:solidFill>
                  <a:srgbClr val="00B050"/>
                </a:solidFill>
                <a:latin typeface="Palatino Linotype" panose="02040502050505030304" charset="0"/>
                <a:cs typeface="Palatino Linotype" panose="02040502050505030304" charset="0"/>
              </a:rPr>
              <a:t>float</a:t>
            </a:r>
            <a:endParaRPr lang="en-US" altLang="zh-CN" sz="9600" b="1">
              <a:solidFill>
                <a:srgbClr val="00B050"/>
              </a:solidFill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061970" y="2644775"/>
            <a:ext cx="606742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600" b="1">
                <a:solidFill>
                  <a:srgbClr val="FFC000"/>
                </a:solidFill>
                <a:latin typeface="Palatino Linotype" panose="02040502050505030304" charset="0"/>
                <a:cs typeface="Palatino Linotype" panose="02040502050505030304" charset="0"/>
              </a:rPr>
              <a:t>=</a:t>
            </a:r>
            <a:endParaRPr lang="en-US" altLang="zh-CN" sz="9600" b="1">
              <a:solidFill>
                <a:srgbClr val="FFC000"/>
              </a:solidFill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061970" y="2644775"/>
            <a:ext cx="606742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600" b="1">
                <a:solidFill>
                  <a:srgbClr val="FFC000"/>
                </a:solidFill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+</a:t>
            </a:r>
            <a:endParaRPr lang="en-US" altLang="zh-CN" sz="9600" b="1">
              <a:solidFill>
                <a:srgbClr val="FFC000"/>
              </a:solidFill>
              <a:latin typeface="Palatino Linotype" panose="02040502050505030304" charset="0"/>
              <a:ea typeface="楷体" panose="02010609060101010101" charset="-122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061970" y="2644775"/>
            <a:ext cx="606742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600">
                <a:solidFill>
                  <a:srgbClr val="FFC000"/>
                </a:solidFill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-</a:t>
            </a:r>
            <a:endParaRPr lang="en-US" altLang="zh-CN" sz="9600">
              <a:solidFill>
                <a:srgbClr val="FFC000"/>
              </a:solidFill>
              <a:latin typeface="Palatino Linotype" panose="02040502050505030304" charset="0"/>
              <a:ea typeface="楷体" panose="02010609060101010101" charset="-122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061970" y="2644775"/>
            <a:ext cx="606742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600" b="1">
                <a:solidFill>
                  <a:srgbClr val="FFC000"/>
                </a:solidFill>
                <a:latin typeface="Palatino Linotype" panose="02040502050505030304" charset="0"/>
                <a:ea typeface="楷体" panose="02010609060101010101" charset="-122"/>
                <a:cs typeface="Times New Roman" panose="02020603050405020304" charset="0"/>
              </a:rPr>
              <a:t>*</a:t>
            </a:r>
            <a:endParaRPr lang="en-US" altLang="zh-CN" sz="9600" b="1">
              <a:solidFill>
                <a:srgbClr val="FFC000"/>
              </a:solidFill>
              <a:latin typeface="Palatino Linotype" panose="02040502050505030304" charset="0"/>
              <a:ea typeface="楷体" panose="02010609060101010101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061970" y="2644775"/>
            <a:ext cx="606742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600" b="1">
                <a:solidFill>
                  <a:srgbClr val="FFC000"/>
                </a:solidFill>
                <a:latin typeface="Palatino Linotype" panose="02040502050505030304" charset="0"/>
                <a:ea typeface="楷体" panose="02010609060101010101" charset="-122"/>
                <a:cs typeface="Times New Roman" panose="02020603050405020304" charset="0"/>
              </a:rPr>
              <a:t>/</a:t>
            </a:r>
            <a:endParaRPr lang="en-US" altLang="zh-CN" sz="9600" b="1">
              <a:solidFill>
                <a:srgbClr val="FFC000"/>
              </a:solidFill>
              <a:latin typeface="Palatino Linotype" panose="02040502050505030304" charset="0"/>
              <a:ea typeface="楷体" panose="02010609060101010101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043305" y="1721485"/>
            <a:ext cx="1010539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7200" b="1">
                <a:solidFill>
                  <a:srgbClr val="00B050"/>
                </a:solidFill>
                <a:latin typeface="Palatino Linotype" panose="02040502050505030304" charset="0"/>
                <a:ea typeface="楷体" panose="02010609060101010101" charset="-122"/>
                <a:cs typeface="Times New Roman" panose="02020603050405020304" charset="0"/>
              </a:rPr>
              <a:t>已知一位小朋友的电影票价是10元，计算x位小朋友的总票价是多少？</a:t>
            </a:r>
            <a:endParaRPr lang="en-US" altLang="zh-CN" sz="7200" b="1">
              <a:solidFill>
                <a:srgbClr val="00B050"/>
              </a:solidFill>
              <a:latin typeface="Palatino Linotype" panose="02040502050505030304" charset="0"/>
              <a:ea typeface="楷体" panose="02010609060101010101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921385" y="1721485"/>
            <a:ext cx="1034923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7200" b="1">
                <a:solidFill>
                  <a:srgbClr val="00B050"/>
                </a:solidFill>
                <a:latin typeface="Palatino Linotype" panose="02040502050505030304" charset="0"/>
                <a:ea typeface="楷体" panose="02010609060101010101" charset="-122"/>
                <a:cs typeface="Times New Roman" panose="02020603050405020304" charset="0"/>
              </a:rPr>
              <a:t>给定一个字符，用它构造一个底边长</a:t>
            </a:r>
            <a:r>
              <a:rPr lang="en-US" altLang="zh-CN" sz="7200" b="1">
                <a:solidFill>
                  <a:srgbClr val="FF0000"/>
                </a:solidFill>
                <a:latin typeface="Palatino Linotype" panose="02040502050505030304" charset="0"/>
                <a:ea typeface="楷体" panose="02010609060101010101" charset="-122"/>
                <a:cs typeface="Times New Roman" panose="02020603050405020304" charset="0"/>
              </a:rPr>
              <a:t>5</a:t>
            </a:r>
            <a:r>
              <a:rPr lang="en-US" altLang="zh-CN" sz="7200" b="1">
                <a:solidFill>
                  <a:srgbClr val="00B050"/>
                </a:solidFill>
                <a:latin typeface="Palatino Linotype" panose="02040502050505030304" charset="0"/>
                <a:ea typeface="楷体" panose="02010609060101010101" charset="-122"/>
                <a:cs typeface="Times New Roman" panose="02020603050405020304" charset="0"/>
              </a:rPr>
              <a:t>个字符，高</a:t>
            </a:r>
            <a:r>
              <a:rPr lang="en-US" altLang="zh-CN" sz="7200" b="1">
                <a:solidFill>
                  <a:srgbClr val="FF0000"/>
                </a:solidFill>
                <a:latin typeface="Palatino Linotype" panose="02040502050505030304" charset="0"/>
                <a:ea typeface="楷体" panose="02010609060101010101" charset="-122"/>
                <a:cs typeface="Times New Roman" panose="02020603050405020304" charset="0"/>
              </a:rPr>
              <a:t>3</a:t>
            </a:r>
            <a:r>
              <a:rPr lang="en-US" altLang="zh-CN" sz="7200" b="1">
                <a:solidFill>
                  <a:srgbClr val="00B050"/>
                </a:solidFill>
                <a:latin typeface="Palatino Linotype" panose="02040502050505030304" charset="0"/>
                <a:ea typeface="楷体" panose="02010609060101010101" charset="-122"/>
                <a:cs typeface="Times New Roman" panose="02020603050405020304" charset="0"/>
              </a:rPr>
              <a:t>个字符的等腰字符三角形</a:t>
            </a:r>
            <a:endParaRPr lang="en-US" altLang="zh-CN" sz="7200" b="1">
              <a:solidFill>
                <a:srgbClr val="00B050"/>
              </a:solidFill>
              <a:latin typeface="Palatino Linotype" panose="02040502050505030304" charset="0"/>
              <a:ea typeface="楷体" panose="02010609060101010101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056005" y="1598295"/>
            <a:ext cx="10080000" cy="36614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 b="1">
                <a:solidFill>
                  <a:srgbClr val="666666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初赛：考察通用和实用的计算机科学知识，以</a:t>
            </a:r>
            <a:r>
              <a:rPr lang="zh-CN" altLang="en-US" sz="4400" b="1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笔试</a:t>
            </a:r>
            <a:r>
              <a:rPr lang="zh-CN" altLang="en-US" sz="2800" b="1">
                <a:solidFill>
                  <a:srgbClr val="666666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为主；</a:t>
            </a:r>
            <a:endParaRPr lang="zh-CN" altLang="en-US" sz="2800" b="1">
              <a:solidFill>
                <a:srgbClr val="666666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zh-CN" altLang="en-US" sz="2800" b="1">
                <a:solidFill>
                  <a:srgbClr val="666666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复赛：程序设计，须在计算机上调试完成，也就是</a:t>
            </a:r>
            <a:r>
              <a:rPr lang="zh-CN" altLang="en-US" sz="4400" b="1">
                <a:solidFill>
                  <a:srgbClr val="00B05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编程</a:t>
            </a:r>
            <a:r>
              <a:rPr lang="zh-CN" altLang="en-US" sz="2800" b="1">
                <a:solidFill>
                  <a:srgbClr val="666666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。</a:t>
            </a:r>
            <a:endParaRPr lang="zh-CN" altLang="en-US" sz="2800" b="1">
              <a:solidFill>
                <a:srgbClr val="666666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zh-CN" altLang="en-US" sz="2800" b="1">
                <a:solidFill>
                  <a:srgbClr val="666666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参加初赛者须达到一定分数线后才有资格参加复赛。</a:t>
            </a:r>
            <a:endParaRPr lang="zh-CN" altLang="en-US" sz="2800" b="1">
              <a:solidFill>
                <a:srgbClr val="666666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zh-CN" altLang="en-US" sz="2800" b="1">
                <a:solidFill>
                  <a:srgbClr val="666666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联赛分</a:t>
            </a:r>
            <a:r>
              <a:rPr lang="zh-CN" altLang="en-US" sz="2800" b="1">
                <a:solidFill>
                  <a:srgbClr val="FFC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普及组</a:t>
            </a:r>
            <a:r>
              <a:rPr lang="zh-CN" altLang="en-US" sz="2800" b="1">
                <a:solidFill>
                  <a:srgbClr val="666666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和</a:t>
            </a:r>
            <a:r>
              <a:rPr lang="zh-CN" altLang="en-US" sz="2800" b="1">
                <a:solidFill>
                  <a:srgbClr val="FFC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提高组</a:t>
            </a:r>
            <a:r>
              <a:rPr lang="zh-CN" altLang="en-US" sz="2800" b="1">
                <a:solidFill>
                  <a:srgbClr val="666666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两个组别，难度不同。</a:t>
            </a:r>
            <a:endParaRPr lang="zh-CN" altLang="en-US" sz="2800" b="1">
              <a:solidFill>
                <a:srgbClr val="666666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zh-CN" altLang="en-US" sz="4400" b="1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获得提高组复赛一等奖的选手即可免试由大学直接录取。</a:t>
            </a:r>
            <a:endParaRPr lang="zh-CN" altLang="en-US" sz="4400" b="1">
              <a:solidFill>
                <a:srgbClr val="FF0000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061970" y="1167765"/>
            <a:ext cx="606742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600">
                <a:solidFill>
                  <a:srgbClr val="00B050"/>
                </a:solidFill>
                <a:latin typeface="Arial Black" panose="020B0A04020102020204" charset="0"/>
                <a:ea typeface="楷体" panose="02010609060101010101" charset="-122"/>
                <a:cs typeface="Arial Black" panose="020B0A04020102020204" charset="0"/>
              </a:rPr>
              <a:t>#</a:t>
            </a:r>
            <a:endParaRPr lang="en-US" altLang="zh-CN" sz="9600">
              <a:solidFill>
                <a:srgbClr val="00B050"/>
              </a:solidFill>
              <a:latin typeface="Arial Black" panose="020B0A04020102020204" charset="0"/>
              <a:ea typeface="楷体" panose="02010609060101010101" charset="-122"/>
              <a:cs typeface="Arial Black" panose="020B0A04020102020204" charset="0"/>
            </a:endParaRPr>
          </a:p>
          <a:p>
            <a:pPr algn="ctr"/>
            <a:r>
              <a:rPr lang="en-US" altLang="zh-CN" sz="9600">
                <a:solidFill>
                  <a:srgbClr val="00B050"/>
                </a:solidFill>
                <a:latin typeface="Arial Black" panose="020B0A04020102020204" charset="0"/>
                <a:ea typeface="楷体" panose="02010609060101010101" charset="-122"/>
                <a:cs typeface="Arial Black" panose="020B0A04020102020204" charset="0"/>
              </a:rPr>
              <a:t>###</a:t>
            </a:r>
            <a:endParaRPr lang="en-US" altLang="zh-CN" sz="9600">
              <a:solidFill>
                <a:srgbClr val="00B050"/>
              </a:solidFill>
              <a:latin typeface="Arial Black" panose="020B0A04020102020204" charset="0"/>
              <a:ea typeface="楷体" panose="02010609060101010101" charset="-122"/>
              <a:cs typeface="Arial Black" panose="020B0A04020102020204" charset="0"/>
            </a:endParaRPr>
          </a:p>
          <a:p>
            <a:pPr algn="ctr"/>
            <a:r>
              <a:rPr lang="en-US" altLang="zh-CN" sz="9600">
                <a:solidFill>
                  <a:srgbClr val="00B050"/>
                </a:solidFill>
                <a:latin typeface="Arial Black" panose="020B0A04020102020204" charset="0"/>
                <a:ea typeface="楷体" panose="02010609060101010101" charset="-122"/>
                <a:cs typeface="Arial Black" panose="020B0A04020102020204" charset="0"/>
              </a:rPr>
              <a:t>#####</a:t>
            </a:r>
            <a:endParaRPr lang="en-US" altLang="zh-CN" sz="9600">
              <a:solidFill>
                <a:srgbClr val="00B050"/>
              </a:solidFill>
              <a:latin typeface="Arial Black" panose="020B0A04020102020204" charset="0"/>
              <a:ea typeface="楷体" panose="02010609060101010101" charset="-122"/>
              <a:cs typeface="Arial Black" panose="020B0A04020102020204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90625" y="2275840"/>
            <a:ext cx="981011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7200" b="1">
                <a:solidFill>
                  <a:srgbClr val="00B050"/>
                </a:solidFill>
                <a:latin typeface="Palatino Linotype" panose="02040502050505030304" charset="0"/>
                <a:ea typeface="楷体" panose="02010609060101010101" charset="-122"/>
                <a:cs typeface="Times New Roman" panose="02020603050405020304" charset="0"/>
              </a:rPr>
              <a:t>用C++输出一句话：Hello，World！</a:t>
            </a:r>
            <a:endParaRPr lang="en-US" altLang="zh-CN" sz="7200" b="1">
              <a:solidFill>
                <a:srgbClr val="00B050"/>
              </a:solidFill>
              <a:latin typeface="Palatino Linotype" panose="02040502050505030304" charset="0"/>
              <a:ea typeface="楷体" panose="02010609060101010101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948055" y="2275205"/>
            <a:ext cx="1029589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7200" b="1">
                <a:solidFill>
                  <a:srgbClr val="00B050"/>
                </a:solidFill>
                <a:latin typeface="Palatino Linotype" panose="02040502050505030304" charset="0"/>
                <a:ea typeface="楷体" panose="02010609060101010101" charset="-122"/>
                <a:cs typeface="Times New Roman" panose="02020603050405020304" charset="0"/>
              </a:rPr>
              <a:t>输入三个整数，然后依次输出它们，并用</a:t>
            </a:r>
            <a:r>
              <a:rPr lang="en-US" altLang="zh-CN" sz="7200" b="1">
                <a:solidFill>
                  <a:srgbClr val="FF0000"/>
                </a:solidFill>
                <a:latin typeface="Palatino Linotype" panose="02040502050505030304" charset="0"/>
                <a:ea typeface="楷体" panose="02010609060101010101" charset="-122"/>
                <a:cs typeface="Times New Roman" panose="02020603050405020304" charset="0"/>
              </a:rPr>
              <a:t>逗号分隔</a:t>
            </a:r>
            <a:endParaRPr lang="en-US" altLang="zh-CN" sz="7200" b="1">
              <a:solidFill>
                <a:srgbClr val="FF0000"/>
              </a:solidFill>
              <a:latin typeface="Palatino Linotype" panose="02040502050505030304" charset="0"/>
              <a:ea typeface="楷体" panose="02010609060101010101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948055" y="1167765"/>
            <a:ext cx="1029589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7200" b="1">
                <a:solidFill>
                  <a:srgbClr val="00B050"/>
                </a:solidFill>
                <a:latin typeface="Palatino Linotype" panose="02040502050505030304" charset="0"/>
                <a:ea typeface="楷体" panose="02010609060101010101" charset="-122"/>
                <a:cs typeface="Times New Roman" panose="02020603050405020304" charset="0"/>
              </a:rPr>
              <a:t>输入四个整数，然后用两行输出它们，</a:t>
            </a:r>
            <a:r>
              <a:rPr lang="en-US" altLang="zh-CN" sz="7200" b="1">
                <a:solidFill>
                  <a:srgbClr val="FF0000"/>
                </a:solidFill>
                <a:latin typeface="Palatino Linotype" panose="02040502050505030304" charset="0"/>
                <a:ea typeface="楷体" panose="02010609060101010101" charset="-122"/>
                <a:cs typeface="Times New Roman" panose="02020603050405020304" charset="0"/>
              </a:rPr>
              <a:t>每行两个数字</a:t>
            </a:r>
            <a:r>
              <a:rPr lang="en-US" altLang="zh-CN" sz="7200" b="1">
                <a:solidFill>
                  <a:srgbClr val="00B050"/>
                </a:solidFill>
                <a:latin typeface="Palatino Linotype" panose="02040502050505030304" charset="0"/>
                <a:ea typeface="楷体" panose="02010609060101010101" charset="-122"/>
                <a:cs typeface="Times New Roman" panose="02020603050405020304" charset="0"/>
              </a:rPr>
              <a:t>，同一行的数字之间用</a:t>
            </a:r>
            <a:r>
              <a:rPr lang="en-US" altLang="zh-CN" sz="7200" b="1">
                <a:solidFill>
                  <a:srgbClr val="FF0000"/>
                </a:solidFill>
                <a:latin typeface="Palatino Linotype" panose="02040502050505030304" charset="0"/>
                <a:ea typeface="楷体" panose="02010609060101010101" charset="-122"/>
                <a:cs typeface="Times New Roman" panose="02020603050405020304" charset="0"/>
              </a:rPr>
              <a:t>8个空格分隔</a:t>
            </a:r>
            <a:endParaRPr lang="en-US" altLang="zh-CN" sz="7200" b="1">
              <a:solidFill>
                <a:srgbClr val="FF0000"/>
              </a:solidFill>
              <a:latin typeface="Palatino Linotype" panose="02040502050505030304" charset="0"/>
              <a:ea typeface="楷体" panose="02010609060101010101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948055" y="613410"/>
            <a:ext cx="10295890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7200" b="1">
                <a:latin typeface="Palatino Linotype" panose="02040502050505030304" charset="0"/>
                <a:ea typeface="楷体" panose="02010609060101010101" charset="-122"/>
                <a:cs typeface="Times New Roman" panose="02020603050405020304" charset="0"/>
              </a:rPr>
              <a:t>小明今年12岁，爸爸37岁，妈妈36岁，请计算今年全家年龄总和，然后计算</a:t>
            </a:r>
            <a:r>
              <a:rPr lang="en-US" altLang="zh-CN" sz="7200" b="1">
                <a:solidFill>
                  <a:srgbClr val="FF0000"/>
                </a:solidFill>
                <a:latin typeface="Palatino Linotype" panose="02040502050505030304" charset="0"/>
                <a:ea typeface="楷体" panose="02010609060101010101" charset="-122"/>
                <a:cs typeface="Times New Roman" panose="02020603050405020304" charset="0"/>
              </a:rPr>
              <a:t>当小明16岁的时候</a:t>
            </a:r>
            <a:r>
              <a:rPr lang="en-US" altLang="zh-CN" sz="7200" b="1">
                <a:latin typeface="Palatino Linotype" panose="02040502050505030304" charset="0"/>
                <a:ea typeface="楷体" panose="02010609060101010101" charset="-122"/>
                <a:cs typeface="Times New Roman" panose="02020603050405020304" charset="0"/>
              </a:rPr>
              <a:t>，爸爸和妈妈各是几岁</a:t>
            </a:r>
            <a:endParaRPr lang="en-US" altLang="zh-CN" sz="7200" b="1">
              <a:latin typeface="Palatino Linotype" panose="02040502050505030304" charset="0"/>
              <a:ea typeface="楷体" panose="02010609060101010101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472440" y="890270"/>
            <a:ext cx="11247120" cy="5077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5400" b="1">
                <a:latin typeface="Palatino Linotype" panose="02040502050505030304" charset="0"/>
                <a:ea typeface="楷体" panose="02010609060101010101" charset="-122"/>
                <a:cs typeface="Times New Roman" panose="02020603050405020304" charset="0"/>
              </a:rPr>
              <a:t>假设地球上的新生资源安恒定的速度增长。照此测算，地球上现有资源加上新生资源可供x亿人生活a年，或供y亿人生活b年。为了能够实现可持续发展，避免资源枯竭，地球最多能养活多少亿人？</a:t>
            </a:r>
            <a:endParaRPr lang="en-US" altLang="zh-CN" sz="5400" b="1">
              <a:latin typeface="Palatino Linotype" panose="02040502050505030304" charset="0"/>
              <a:ea typeface="楷体" panose="02010609060101010101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472440" y="1167765"/>
            <a:ext cx="1124712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4800" b="1">
                <a:latin typeface="Palatino Linotype" panose="02040502050505030304" charset="0"/>
                <a:ea typeface="楷体" panose="02010609060101010101" charset="-122"/>
                <a:cs typeface="Times New Roman" panose="02020603050405020304" charset="0"/>
              </a:rPr>
              <a:t>输入：一行，包括四个正整数x、a、y、b，两个整数之间用单个空格隔开。x&gt;y，a&lt;b, a*x&lt;by，它们都不大于10000</a:t>
            </a:r>
            <a:endParaRPr lang="en-US" altLang="zh-CN" sz="4800" b="1">
              <a:latin typeface="Palatino Linotype" panose="02040502050505030304" charset="0"/>
              <a:ea typeface="楷体" panose="02010609060101010101" charset="-122"/>
              <a:cs typeface="Times New Roman" panose="02020603050405020304" charset="0"/>
            </a:endParaRPr>
          </a:p>
          <a:p>
            <a:pPr algn="l"/>
            <a:endParaRPr lang="en-US" altLang="zh-CN" sz="4800" b="1">
              <a:latin typeface="Palatino Linotype" panose="02040502050505030304" charset="0"/>
              <a:ea typeface="楷体" panose="02010609060101010101" charset="-122"/>
              <a:cs typeface="Times New Roman" panose="02020603050405020304" charset="0"/>
            </a:endParaRPr>
          </a:p>
          <a:p>
            <a:pPr algn="l"/>
            <a:r>
              <a:rPr lang="en-US" altLang="zh-CN" sz="4800" b="1">
                <a:latin typeface="Palatino Linotype" panose="02040502050505030304" charset="0"/>
                <a:ea typeface="楷体" panose="02010609060101010101" charset="-122"/>
                <a:cs typeface="Times New Roman" panose="02020603050405020304" charset="0"/>
              </a:rPr>
              <a:t>输出：一个实数z，表示地球最多养活z亿人，输出结果精确到小数点后两位</a:t>
            </a:r>
            <a:endParaRPr lang="en-US" altLang="zh-CN" sz="4800" b="1">
              <a:latin typeface="Palatino Linotype" panose="02040502050505030304" charset="0"/>
              <a:ea typeface="楷体" panose="02010609060101010101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244215" y="2829560"/>
            <a:ext cx="570357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sz="7200" b="1">
                <a:solidFill>
                  <a:srgbClr val="00B050"/>
                </a:solidFill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THANKS</a:t>
            </a:r>
            <a:r>
              <a:rPr lang="en-US" altLang="zh-CN" sz="7200" b="1">
                <a:solidFill>
                  <a:srgbClr val="666666"/>
                </a:solidFill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 </a:t>
            </a:r>
            <a:endParaRPr lang="en-US" altLang="zh-CN" sz="7200" b="1">
              <a:solidFill>
                <a:srgbClr val="FF0000"/>
              </a:solidFill>
              <a:latin typeface="Palatino Linotype" panose="02040502050505030304" charset="0"/>
              <a:ea typeface="楷体" panose="02010609060101010101" charset="-122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056005" y="2644775"/>
            <a:ext cx="1008000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sz="9600">
                <a:solidFill>
                  <a:srgbClr val="00B050"/>
                </a:solidFill>
                <a:latin typeface="Times New Roman" panose="02020603050405020304" charset="0"/>
                <a:cs typeface="Times New Roman" panose="02020603050405020304" charset="0"/>
              </a:rPr>
              <a:t>C</a:t>
            </a:r>
            <a:r>
              <a:rPr lang="en-US" altLang="zh-CN" sz="9600">
                <a:solidFill>
                  <a:srgbClr val="666666"/>
                </a:solidFill>
                <a:latin typeface="Times New Roman" panose="02020603050405020304" charset="0"/>
                <a:cs typeface="Times New Roman" panose="02020603050405020304" charset="0"/>
              </a:rPr>
              <a:t>/</a:t>
            </a:r>
            <a:r>
              <a:rPr lang="en-US" altLang="zh-CN" sz="96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C++</a:t>
            </a:r>
            <a:r>
              <a:rPr lang="en-US" altLang="zh-CN" sz="9600">
                <a:solidFill>
                  <a:srgbClr val="666666"/>
                </a:solidFill>
                <a:latin typeface="Times New Roman" panose="02020603050405020304" charset="0"/>
                <a:cs typeface="Times New Roman" panose="02020603050405020304" charset="0"/>
              </a:rPr>
              <a:t>/Pascal</a:t>
            </a:r>
            <a:endParaRPr lang="zh-CN" altLang="en-US" sz="9600">
              <a:solidFill>
                <a:srgbClr val="666666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056005" y="1013460"/>
            <a:ext cx="10080000" cy="48310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4400">
                <a:latin typeface="Palatino Linotype" panose="02040502050505030304" charset="0"/>
                <a:cs typeface="Palatino Linotype" panose="02040502050505030304" charset="0"/>
              </a:rPr>
              <a:t>#include &lt;iostream&gt;</a:t>
            </a:r>
            <a:endParaRPr lang="en-US" altLang="zh-CN" sz="4400">
              <a:latin typeface="Palatino Linotype" panose="02040502050505030304" charset="0"/>
              <a:cs typeface="Palatino Linotype" panose="02040502050505030304" charset="0"/>
            </a:endParaRPr>
          </a:p>
          <a:p>
            <a:pPr algn="l"/>
            <a:r>
              <a:rPr lang="en-US" altLang="zh-CN" sz="4400">
                <a:latin typeface="Palatino Linotype" panose="02040502050505030304" charset="0"/>
                <a:cs typeface="Palatino Linotype" panose="02040502050505030304" charset="0"/>
              </a:rPr>
              <a:t>using namespace std;</a:t>
            </a:r>
            <a:endParaRPr lang="en-US" altLang="zh-CN" sz="4400">
              <a:latin typeface="Palatino Linotype" panose="02040502050505030304" charset="0"/>
              <a:cs typeface="Palatino Linotype" panose="02040502050505030304" charset="0"/>
            </a:endParaRPr>
          </a:p>
          <a:p>
            <a:pPr algn="l"/>
            <a:r>
              <a:rPr lang="en-US" altLang="zh-CN" sz="4400">
                <a:solidFill>
                  <a:srgbClr val="00B050"/>
                </a:solidFill>
                <a:latin typeface="Palatino Linotype" panose="02040502050505030304" charset="0"/>
                <a:cs typeface="Palatino Linotype" panose="02040502050505030304" charset="0"/>
              </a:rPr>
              <a:t>int </a:t>
            </a:r>
            <a:r>
              <a:rPr lang="en-US" altLang="zh-CN" sz="4400">
                <a:solidFill>
                  <a:srgbClr val="FF0000"/>
                </a:solidFill>
                <a:latin typeface="Palatino Linotype" panose="02040502050505030304" charset="0"/>
                <a:cs typeface="Palatino Linotype" panose="02040502050505030304" charset="0"/>
              </a:rPr>
              <a:t>main</a:t>
            </a:r>
            <a:r>
              <a:rPr lang="en-US" altLang="zh-CN" sz="4400">
                <a:latin typeface="Palatino Linotype" panose="02040502050505030304" charset="0"/>
                <a:cs typeface="Palatino Linotype" panose="02040502050505030304" charset="0"/>
              </a:rPr>
              <a:t>()</a:t>
            </a:r>
            <a:endParaRPr lang="en-US" altLang="zh-CN" sz="4400">
              <a:latin typeface="Palatino Linotype" panose="02040502050505030304" charset="0"/>
              <a:cs typeface="Palatino Linotype" panose="02040502050505030304" charset="0"/>
            </a:endParaRPr>
          </a:p>
          <a:p>
            <a:pPr algn="l"/>
            <a:r>
              <a:rPr lang="en-US" altLang="zh-CN" sz="4400">
                <a:latin typeface="Palatino Linotype" panose="02040502050505030304" charset="0"/>
                <a:cs typeface="Palatino Linotype" panose="02040502050505030304" charset="0"/>
              </a:rPr>
              <a:t>{</a:t>
            </a:r>
            <a:endParaRPr lang="en-US" altLang="zh-CN" sz="4400">
              <a:latin typeface="Palatino Linotype" panose="02040502050505030304" charset="0"/>
              <a:cs typeface="Palatino Linotype" panose="02040502050505030304" charset="0"/>
            </a:endParaRPr>
          </a:p>
          <a:p>
            <a:pPr algn="l"/>
            <a:r>
              <a:rPr lang="en-US" altLang="zh-CN" sz="4400">
                <a:latin typeface="Palatino Linotype" panose="02040502050505030304" charset="0"/>
                <a:cs typeface="Palatino Linotype" panose="02040502050505030304" charset="0"/>
              </a:rPr>
              <a:t>    </a:t>
            </a:r>
            <a:r>
              <a:rPr lang="en-US" altLang="zh-CN" sz="4400">
                <a:solidFill>
                  <a:srgbClr val="FF0000"/>
                </a:solidFill>
                <a:latin typeface="Palatino Linotype" panose="02040502050505030304" charset="0"/>
                <a:cs typeface="Palatino Linotype" panose="02040502050505030304" charset="0"/>
              </a:rPr>
              <a:t>cout </a:t>
            </a:r>
            <a:r>
              <a:rPr lang="en-US" altLang="zh-CN" sz="4400">
                <a:latin typeface="Palatino Linotype" panose="02040502050505030304" charset="0"/>
                <a:cs typeface="Palatino Linotype" panose="02040502050505030304" charset="0"/>
              </a:rPr>
              <a:t>&lt;&lt; "Hello, world!" &lt;&lt; endl;</a:t>
            </a:r>
            <a:endParaRPr lang="en-US" altLang="zh-CN" sz="4400">
              <a:latin typeface="Palatino Linotype" panose="02040502050505030304" charset="0"/>
              <a:cs typeface="Palatino Linotype" panose="02040502050505030304" charset="0"/>
            </a:endParaRPr>
          </a:p>
          <a:p>
            <a:pPr algn="l"/>
            <a:r>
              <a:rPr lang="en-US" altLang="zh-CN" sz="4400">
                <a:latin typeface="Palatino Linotype" panose="02040502050505030304" charset="0"/>
                <a:cs typeface="Palatino Linotype" panose="02040502050505030304" charset="0"/>
              </a:rPr>
              <a:t>    </a:t>
            </a:r>
            <a:r>
              <a:rPr lang="en-US" altLang="zh-CN" sz="4400">
                <a:solidFill>
                  <a:srgbClr val="FF0000"/>
                </a:solidFill>
                <a:latin typeface="Palatino Linotype" panose="02040502050505030304" charset="0"/>
                <a:cs typeface="Palatino Linotype" panose="02040502050505030304" charset="0"/>
              </a:rPr>
              <a:t>return </a:t>
            </a:r>
            <a:r>
              <a:rPr lang="en-US" altLang="zh-CN" sz="4400">
                <a:latin typeface="Palatino Linotype" panose="02040502050505030304" charset="0"/>
                <a:cs typeface="Palatino Linotype" panose="02040502050505030304" charset="0"/>
              </a:rPr>
              <a:t>0;</a:t>
            </a:r>
            <a:endParaRPr lang="en-US" altLang="zh-CN" sz="4400">
              <a:latin typeface="Palatino Linotype" panose="02040502050505030304" charset="0"/>
              <a:cs typeface="Palatino Linotype" panose="02040502050505030304" charset="0"/>
            </a:endParaRPr>
          </a:p>
          <a:p>
            <a:pPr algn="l"/>
            <a:r>
              <a:rPr lang="en-US" altLang="zh-CN" sz="4400">
                <a:latin typeface="Palatino Linotype" panose="02040502050505030304" charset="0"/>
                <a:cs typeface="Palatino Linotype" panose="02040502050505030304" charset="0"/>
              </a:rPr>
              <a:t>}</a:t>
            </a:r>
            <a:endParaRPr lang="en-US" altLang="zh-CN" sz="4400"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056005" y="1890395"/>
            <a:ext cx="10080000" cy="30765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5400">
                <a:latin typeface="Times New Roman" panose="02020603050405020304" charset="0"/>
                <a:cs typeface="Times New Roman" panose="02020603050405020304" charset="0"/>
              </a:rPr>
              <a:t>http://oj.noi.cn/oj/#main/show/1001</a:t>
            </a:r>
            <a:endParaRPr lang="en-US" altLang="zh-CN" sz="28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lang="en-US" altLang="zh-CN" sz="20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题目描述：将输入的华氏温度转换为摄氏温度。</a:t>
            </a:r>
            <a:endParaRPr lang="en-US" altLang="zh-CN" sz="20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由华氏温度F与摄氏温度C的转换公式为：F＝C×9/5＋32。</a:t>
            </a:r>
            <a:endParaRPr lang="en-US" altLang="zh-CN" sz="20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输入：输入一个实数，表示华氏温度</a:t>
            </a:r>
            <a:endParaRPr lang="en-US" altLang="zh-CN" sz="20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输出： 输出对应的摄氏温度，答案保留4位小数。</a:t>
            </a:r>
            <a:endParaRPr lang="en-US" altLang="zh-CN" sz="20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样例输入：50</a:t>
            </a:r>
            <a:endParaRPr lang="en-US" altLang="zh-CN" sz="20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样例输出：10.0000</a:t>
            </a:r>
            <a:endParaRPr lang="en-US" altLang="zh-CN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056005" y="59690"/>
            <a:ext cx="10080000" cy="67392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3600">
                <a:latin typeface="Palatino Linotype" panose="02040502050505030304" charset="0"/>
                <a:cs typeface="Palatino Linotype" panose="02040502050505030304" charset="0"/>
              </a:rPr>
              <a:t>#include &lt;iostream&gt;</a:t>
            </a:r>
            <a:endParaRPr lang="en-US" altLang="zh-CN" sz="3600">
              <a:latin typeface="Palatino Linotype" panose="02040502050505030304" charset="0"/>
              <a:cs typeface="Palatino Linotype" panose="02040502050505030304" charset="0"/>
            </a:endParaRPr>
          </a:p>
          <a:p>
            <a:pPr algn="l"/>
            <a:r>
              <a:rPr lang="en-US" altLang="zh-CN" sz="3600">
                <a:latin typeface="Palatino Linotype" panose="02040502050505030304" charset="0"/>
                <a:cs typeface="Palatino Linotype" panose="02040502050505030304" charset="0"/>
              </a:rPr>
              <a:t>#include &lt;stdio.h&gt;</a:t>
            </a:r>
            <a:endParaRPr lang="en-US" altLang="zh-CN" sz="3600">
              <a:latin typeface="Palatino Linotype" panose="02040502050505030304" charset="0"/>
              <a:cs typeface="Palatino Linotype" panose="02040502050505030304" charset="0"/>
            </a:endParaRPr>
          </a:p>
          <a:p>
            <a:pPr algn="l"/>
            <a:r>
              <a:rPr lang="en-US" altLang="zh-CN" sz="3600">
                <a:latin typeface="Palatino Linotype" panose="02040502050505030304" charset="0"/>
                <a:cs typeface="Palatino Linotype" panose="02040502050505030304" charset="0"/>
              </a:rPr>
              <a:t>using namespace std;</a:t>
            </a:r>
            <a:endParaRPr lang="en-US" altLang="zh-CN" sz="3600">
              <a:latin typeface="Palatino Linotype" panose="02040502050505030304" charset="0"/>
              <a:cs typeface="Palatino Linotype" panose="02040502050505030304" charset="0"/>
            </a:endParaRPr>
          </a:p>
          <a:p>
            <a:pPr algn="l"/>
            <a:endParaRPr lang="en-US" altLang="zh-CN" sz="3600">
              <a:latin typeface="Palatino Linotype" panose="02040502050505030304" charset="0"/>
              <a:cs typeface="Palatino Linotype" panose="02040502050505030304" charset="0"/>
            </a:endParaRPr>
          </a:p>
          <a:p>
            <a:pPr algn="l"/>
            <a:r>
              <a:rPr lang="en-US" altLang="zh-CN" sz="3600">
                <a:solidFill>
                  <a:srgbClr val="00B050"/>
                </a:solidFill>
                <a:latin typeface="Palatino Linotype" panose="02040502050505030304" charset="0"/>
                <a:cs typeface="Palatino Linotype" panose="02040502050505030304" charset="0"/>
              </a:rPr>
              <a:t>int </a:t>
            </a:r>
            <a:r>
              <a:rPr lang="en-US" altLang="zh-CN" sz="3600">
                <a:solidFill>
                  <a:srgbClr val="FF0000"/>
                </a:solidFill>
                <a:latin typeface="Palatino Linotype" panose="02040502050505030304" charset="0"/>
                <a:cs typeface="Palatino Linotype" panose="02040502050505030304" charset="0"/>
              </a:rPr>
              <a:t>main</a:t>
            </a:r>
            <a:r>
              <a:rPr lang="en-US" altLang="zh-CN" sz="3600">
                <a:latin typeface="Palatino Linotype" panose="02040502050505030304" charset="0"/>
                <a:cs typeface="Palatino Linotype" panose="02040502050505030304" charset="0"/>
              </a:rPr>
              <a:t>(int argc, char** argv) {</a:t>
            </a:r>
            <a:endParaRPr lang="en-US" altLang="zh-CN" sz="3600">
              <a:latin typeface="Palatino Linotype" panose="02040502050505030304" charset="0"/>
              <a:cs typeface="Palatino Linotype" panose="02040502050505030304" charset="0"/>
            </a:endParaRPr>
          </a:p>
          <a:p>
            <a:pPr algn="l"/>
            <a:r>
              <a:rPr lang="en-US" altLang="zh-CN" sz="3600">
                <a:latin typeface="Palatino Linotype" panose="02040502050505030304" charset="0"/>
                <a:cs typeface="Palatino Linotype" panose="02040502050505030304" charset="0"/>
              </a:rPr>
              <a:t>	</a:t>
            </a:r>
            <a:r>
              <a:rPr lang="en-US" altLang="zh-CN" sz="3600">
                <a:solidFill>
                  <a:srgbClr val="00B050"/>
                </a:solidFill>
                <a:latin typeface="Palatino Linotype" panose="02040502050505030304" charset="0"/>
                <a:cs typeface="Palatino Linotype" panose="02040502050505030304" charset="0"/>
              </a:rPr>
              <a:t>float </a:t>
            </a:r>
            <a:r>
              <a:rPr lang="en-US" altLang="zh-CN" sz="3600">
                <a:latin typeface="Palatino Linotype" panose="02040502050505030304" charset="0"/>
                <a:cs typeface="Palatino Linotype" panose="02040502050505030304" charset="0"/>
              </a:rPr>
              <a:t>f, c;</a:t>
            </a:r>
            <a:endParaRPr lang="en-US" altLang="zh-CN" sz="3600">
              <a:latin typeface="Palatino Linotype" panose="02040502050505030304" charset="0"/>
              <a:cs typeface="Palatino Linotype" panose="02040502050505030304" charset="0"/>
            </a:endParaRPr>
          </a:p>
          <a:p>
            <a:pPr algn="l"/>
            <a:r>
              <a:rPr lang="en-US" altLang="zh-CN" sz="3600">
                <a:latin typeface="Palatino Linotype" panose="02040502050505030304" charset="0"/>
                <a:cs typeface="Palatino Linotype" panose="02040502050505030304" charset="0"/>
              </a:rPr>
              <a:t>	</a:t>
            </a:r>
            <a:r>
              <a:rPr lang="en-US" altLang="zh-CN" sz="3600">
                <a:solidFill>
                  <a:srgbClr val="FF0000"/>
                </a:solidFill>
                <a:latin typeface="Palatino Linotype" panose="02040502050505030304" charset="0"/>
                <a:cs typeface="Palatino Linotype" panose="02040502050505030304" charset="0"/>
              </a:rPr>
              <a:t>while</a:t>
            </a:r>
            <a:r>
              <a:rPr lang="en-US" altLang="zh-CN" sz="3600">
                <a:latin typeface="Palatino Linotype" panose="02040502050505030304" charset="0"/>
                <a:cs typeface="Palatino Linotype" panose="02040502050505030304" charset="0"/>
              </a:rPr>
              <a:t>(</a:t>
            </a:r>
            <a:r>
              <a:rPr lang="en-US" altLang="zh-CN" sz="3600">
                <a:solidFill>
                  <a:srgbClr val="FF0000"/>
                </a:solidFill>
                <a:latin typeface="Palatino Linotype" panose="02040502050505030304" charset="0"/>
                <a:cs typeface="Palatino Linotype" panose="02040502050505030304" charset="0"/>
              </a:rPr>
              <a:t>scanf</a:t>
            </a:r>
            <a:r>
              <a:rPr lang="en-US" altLang="zh-CN" sz="3600">
                <a:latin typeface="Palatino Linotype" panose="02040502050505030304" charset="0"/>
                <a:cs typeface="Palatino Linotype" panose="02040502050505030304" charset="0"/>
              </a:rPr>
              <a:t>("%f", &amp;f) != EOF) {</a:t>
            </a:r>
            <a:endParaRPr lang="en-US" altLang="zh-CN" sz="3600">
              <a:latin typeface="Palatino Linotype" panose="02040502050505030304" charset="0"/>
              <a:cs typeface="Palatino Linotype" panose="02040502050505030304" charset="0"/>
            </a:endParaRPr>
          </a:p>
          <a:p>
            <a:pPr algn="l"/>
            <a:r>
              <a:rPr lang="en-US" altLang="zh-CN" sz="3600">
                <a:latin typeface="Palatino Linotype" panose="02040502050505030304" charset="0"/>
                <a:cs typeface="Palatino Linotype" panose="02040502050505030304" charset="0"/>
              </a:rPr>
              <a:t>		c = (f - 32) * 5 / 9;</a:t>
            </a:r>
            <a:endParaRPr lang="en-US" altLang="zh-CN" sz="3600">
              <a:latin typeface="Palatino Linotype" panose="02040502050505030304" charset="0"/>
              <a:cs typeface="Palatino Linotype" panose="02040502050505030304" charset="0"/>
            </a:endParaRPr>
          </a:p>
          <a:p>
            <a:pPr algn="l"/>
            <a:r>
              <a:rPr lang="en-US" altLang="zh-CN" sz="3600">
                <a:latin typeface="Palatino Linotype" panose="02040502050505030304" charset="0"/>
                <a:cs typeface="Palatino Linotype" panose="02040502050505030304" charset="0"/>
              </a:rPr>
              <a:t>		</a:t>
            </a:r>
            <a:r>
              <a:rPr lang="en-US" altLang="zh-CN" sz="3600">
                <a:solidFill>
                  <a:srgbClr val="FF0000"/>
                </a:solidFill>
                <a:latin typeface="Palatino Linotype" panose="02040502050505030304" charset="0"/>
                <a:cs typeface="Palatino Linotype" panose="02040502050505030304" charset="0"/>
              </a:rPr>
              <a:t>printf</a:t>
            </a:r>
            <a:r>
              <a:rPr lang="en-US" altLang="zh-CN" sz="3600">
                <a:latin typeface="Palatino Linotype" panose="02040502050505030304" charset="0"/>
                <a:cs typeface="Palatino Linotype" panose="02040502050505030304" charset="0"/>
              </a:rPr>
              <a:t>("%.4f\r\n", c);</a:t>
            </a:r>
            <a:endParaRPr lang="en-US" altLang="zh-CN" sz="3600">
              <a:latin typeface="Palatino Linotype" panose="02040502050505030304" charset="0"/>
              <a:cs typeface="Palatino Linotype" panose="02040502050505030304" charset="0"/>
            </a:endParaRPr>
          </a:p>
          <a:p>
            <a:pPr algn="l"/>
            <a:r>
              <a:rPr lang="en-US" altLang="zh-CN" sz="3600">
                <a:latin typeface="Palatino Linotype" panose="02040502050505030304" charset="0"/>
                <a:cs typeface="Palatino Linotype" panose="02040502050505030304" charset="0"/>
              </a:rPr>
              <a:t>	}</a:t>
            </a:r>
            <a:endParaRPr lang="en-US" altLang="zh-CN" sz="3600">
              <a:latin typeface="Palatino Linotype" panose="02040502050505030304" charset="0"/>
              <a:cs typeface="Palatino Linotype" panose="02040502050505030304" charset="0"/>
            </a:endParaRPr>
          </a:p>
          <a:p>
            <a:pPr algn="l"/>
            <a:r>
              <a:rPr lang="en-US" altLang="zh-CN" sz="3600">
                <a:latin typeface="Palatino Linotype" panose="02040502050505030304" charset="0"/>
                <a:cs typeface="Palatino Linotype" panose="02040502050505030304" charset="0"/>
              </a:rPr>
              <a:t>	</a:t>
            </a:r>
            <a:r>
              <a:rPr lang="en-US" altLang="zh-CN" sz="3600">
                <a:solidFill>
                  <a:srgbClr val="FF0000"/>
                </a:solidFill>
                <a:latin typeface="Palatino Linotype" panose="02040502050505030304" charset="0"/>
                <a:cs typeface="Palatino Linotype" panose="02040502050505030304" charset="0"/>
              </a:rPr>
              <a:t>return </a:t>
            </a:r>
            <a:r>
              <a:rPr lang="en-US" altLang="zh-CN" sz="3600">
                <a:latin typeface="Palatino Linotype" panose="02040502050505030304" charset="0"/>
                <a:cs typeface="Palatino Linotype" panose="02040502050505030304" charset="0"/>
              </a:rPr>
              <a:t>0;</a:t>
            </a:r>
            <a:endParaRPr lang="en-US" altLang="zh-CN" sz="3600">
              <a:latin typeface="Palatino Linotype" panose="02040502050505030304" charset="0"/>
              <a:cs typeface="Palatino Linotype" panose="02040502050505030304" charset="0"/>
            </a:endParaRPr>
          </a:p>
          <a:p>
            <a:pPr algn="l"/>
            <a:r>
              <a:rPr lang="en-US" altLang="zh-CN" sz="3600">
                <a:latin typeface="Palatino Linotype" panose="02040502050505030304" charset="0"/>
                <a:cs typeface="Palatino Linotype" panose="02040502050505030304" charset="0"/>
              </a:rPr>
              <a:t>}</a:t>
            </a:r>
            <a:endParaRPr lang="en-US" altLang="zh-CN" sz="3600">
              <a:latin typeface="Palatino Linotype" panose="02040502050505030304" charset="0"/>
              <a:cs typeface="Palatino Linotype" panose="020405020505050303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056005" y="1721485"/>
            <a:ext cx="10080000" cy="3415030"/>
          </a:xfrm>
          <a:prstGeom prst="rect">
            <a:avLst/>
          </a:prstGeom>
          <a:noFill/>
          <a:ln w="12700" cmpd="sng">
            <a:noFill/>
            <a:prstDash val="solid"/>
          </a:ln>
        </p:spPr>
        <p:txBody>
          <a:bodyPr wrap="square" rtlCol="0">
            <a:spAutoFit/>
          </a:bodyPr>
          <a:p>
            <a:pPr algn="ctr"/>
            <a:r>
              <a:rPr lang="en-US" altLang="zh-CN" sz="7200" b="1">
                <a:ln w="38100" cmpd="sng">
                  <a:noFill/>
                  <a:prstDash val="solid"/>
                  <a:miter lim="800000"/>
                </a:ln>
                <a:solidFill>
                  <a:srgbClr val="FF0000"/>
                </a:solidFill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W</a:t>
            </a:r>
            <a:r>
              <a:rPr lang="en-US" altLang="zh-CN" sz="7200" b="1">
                <a:ln w="38100" cmpd="sng">
                  <a:noFill/>
                  <a:prstDash val="solid"/>
                  <a:miter lim="800000"/>
                </a:ln>
                <a:solidFill>
                  <a:srgbClr val="666666"/>
                </a:solidFill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hat </a:t>
            </a:r>
            <a:endParaRPr lang="en-US" altLang="zh-CN" sz="7200" b="1">
              <a:ln w="38100" cmpd="sng">
                <a:noFill/>
                <a:prstDash val="solid"/>
                <a:miter lim="800000"/>
              </a:ln>
              <a:solidFill>
                <a:srgbClr val="666666"/>
              </a:solidFill>
              <a:latin typeface="Palatino Linotype" panose="02040502050505030304" charset="0"/>
              <a:ea typeface="楷体" panose="02010609060101010101" charset="-122"/>
              <a:cs typeface="Palatino Linotype" panose="02040502050505030304" charset="0"/>
            </a:endParaRPr>
          </a:p>
          <a:p>
            <a:pPr algn="ctr"/>
            <a:r>
              <a:rPr lang="en-US" altLang="zh-CN" sz="7200" b="1">
                <a:ln w="38100" cmpd="sng">
                  <a:noFill/>
                  <a:prstDash val="solid"/>
                  <a:miter lim="800000"/>
                </a:ln>
                <a:solidFill>
                  <a:srgbClr val="666666"/>
                </a:solidFill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is </a:t>
            </a:r>
            <a:endParaRPr lang="en-US" altLang="zh-CN" sz="7200" b="1">
              <a:ln w="38100" cmpd="sng">
                <a:noFill/>
                <a:prstDash val="solid"/>
                <a:miter lim="800000"/>
              </a:ln>
              <a:solidFill>
                <a:srgbClr val="666666"/>
              </a:solidFill>
              <a:latin typeface="Palatino Linotype" panose="02040502050505030304" charset="0"/>
              <a:ea typeface="楷体" panose="02010609060101010101" charset="-122"/>
              <a:cs typeface="Palatino Linotype" panose="02040502050505030304" charset="0"/>
            </a:endParaRPr>
          </a:p>
          <a:p>
            <a:pPr algn="ctr"/>
            <a:r>
              <a:rPr lang="en-US" altLang="zh-CN" sz="7200" b="1">
                <a:ln w="38100" cmpd="sng">
                  <a:noFill/>
                  <a:prstDash val="solid"/>
                  <a:miter lim="800000"/>
                </a:ln>
                <a:solidFill>
                  <a:srgbClr val="00B050"/>
                </a:solidFill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P</a:t>
            </a:r>
            <a:r>
              <a:rPr lang="en-US" altLang="zh-CN" sz="7200" b="1">
                <a:ln w="38100" cmpd="sng">
                  <a:noFill/>
                  <a:prstDash val="solid"/>
                  <a:miter lim="800000"/>
                </a:ln>
                <a:solidFill>
                  <a:srgbClr val="666666"/>
                </a:solidFill>
                <a:latin typeface="Palatino Linotype" panose="02040502050505030304" charset="0"/>
                <a:ea typeface="楷体" panose="02010609060101010101" charset="-122"/>
                <a:cs typeface="Palatino Linotype" panose="02040502050505030304" charset="0"/>
              </a:rPr>
              <a:t>rogramming </a:t>
            </a:r>
            <a:endParaRPr lang="en-US" altLang="zh-CN" sz="7200" b="1">
              <a:ln w="38100" cmpd="sng">
                <a:noFill/>
                <a:prstDash val="solid"/>
                <a:miter lim="800000"/>
              </a:ln>
              <a:solidFill>
                <a:srgbClr val="666666"/>
              </a:solidFill>
              <a:latin typeface="Palatino Linotype" panose="02040502050505030304" charset="0"/>
              <a:ea typeface="楷体" panose="02010609060101010101" charset="-122"/>
              <a:cs typeface="Palatino Linotype" panose="0204050205050503030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3" name="图片 2" descr="de498130-1b6e-11e6-9113-05a9365960c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95550" y="1591945"/>
            <a:ext cx="7200000" cy="3673992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SLIDE_MODEL_TYPE" val="cover"/>
</p:tagLst>
</file>

<file path=ppt/tags/tag2.xml><?xml version="1.0" encoding="utf-8"?>
<p:tagLst xmlns:p="http://schemas.openxmlformats.org/presentationml/2006/main">
  <p:tag name="KSO_WM_SLIDE_MODEL_TYPE" val="cover"/>
</p:tagLst>
</file>

<file path=ppt/tags/tag3.xml><?xml version="1.0" encoding="utf-8"?>
<p:tagLst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1215</Words>
  <Application>WPS 演示</Application>
  <PresentationFormat>宽屏</PresentationFormat>
  <Paragraphs>108</Paragraphs>
  <Slides>37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68" baseType="lpstr">
      <vt:lpstr>Arial</vt:lpstr>
      <vt:lpstr>宋体</vt:lpstr>
      <vt:lpstr>Wingdings</vt:lpstr>
      <vt:lpstr>Palatino Linotype</vt:lpstr>
      <vt:lpstr>楷体</vt:lpstr>
      <vt:lpstr>微软雅黑</vt:lpstr>
      <vt:lpstr>Arial Unicode MS</vt:lpstr>
      <vt:lpstr>Calibri</vt:lpstr>
      <vt:lpstr>Times New Roman</vt:lpstr>
      <vt:lpstr>Arial Black</vt:lpstr>
      <vt:lpstr>Bahnschrift</vt:lpstr>
      <vt:lpstr>Bahnschrift SemiLight</vt:lpstr>
      <vt:lpstr>Bahnschrift SemiBold Condensed</vt:lpstr>
      <vt:lpstr>Bahnschrift SemiLight Condensed</vt:lpstr>
      <vt:lpstr>Bookshelf Symbol 7</vt:lpstr>
      <vt:lpstr>Book Antiqua</vt:lpstr>
      <vt:lpstr>Calibri Light</vt:lpstr>
      <vt:lpstr>Candara</vt:lpstr>
      <vt:lpstr>Comic Sans MS</vt:lpstr>
      <vt:lpstr>French Script MT</vt:lpstr>
      <vt:lpstr>Gadugi</vt:lpstr>
      <vt:lpstr>Ink Free</vt:lpstr>
      <vt:lpstr>Kristen ITC</vt:lpstr>
      <vt:lpstr>Leelawadee UI</vt:lpstr>
      <vt:lpstr>Microsoft Himalaya</vt:lpstr>
      <vt:lpstr>Microsoft Uighur</vt:lpstr>
      <vt:lpstr>Microsoft Yi Baiti</vt:lpstr>
      <vt:lpstr>Segoe Script</vt:lpstr>
      <vt:lpstr>Segoe UI Emoji</vt:lpstr>
      <vt:lpstr>Segoe UI Black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郎郎郎郎振钧</cp:lastModifiedBy>
  <cp:revision>25</cp:revision>
  <dcterms:created xsi:type="dcterms:W3CDTF">2019-07-15T08:41:00Z</dcterms:created>
  <dcterms:modified xsi:type="dcterms:W3CDTF">2019-07-31T17:03:56Z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2052-11.1.0.8894</vt:lpwstr>
  </property>
</Properties>
</file>

<file path=docProps/thumbnail.jpeg>
</file>